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9" r:id="rId5"/>
  </p:sldMasterIdLst>
  <p:notesMasterIdLst>
    <p:notesMasterId r:id="rId36"/>
  </p:notesMasterIdLst>
  <p:handoutMasterIdLst>
    <p:handoutMasterId r:id="rId37"/>
  </p:handoutMasterIdLst>
  <p:sldIdLst>
    <p:sldId id="292" r:id="rId6"/>
    <p:sldId id="281" r:id="rId7"/>
    <p:sldId id="275" r:id="rId8"/>
    <p:sldId id="276" r:id="rId9"/>
    <p:sldId id="297" r:id="rId10"/>
    <p:sldId id="298" r:id="rId11"/>
    <p:sldId id="299" r:id="rId12"/>
    <p:sldId id="293" r:id="rId13"/>
    <p:sldId id="301" r:id="rId14"/>
    <p:sldId id="294" r:id="rId15"/>
    <p:sldId id="295" r:id="rId16"/>
    <p:sldId id="302" r:id="rId17"/>
    <p:sldId id="310" r:id="rId18"/>
    <p:sldId id="309" r:id="rId19"/>
    <p:sldId id="308" r:id="rId20"/>
    <p:sldId id="312" r:id="rId21"/>
    <p:sldId id="313" r:id="rId22"/>
    <p:sldId id="318" r:id="rId23"/>
    <p:sldId id="305" r:id="rId24"/>
    <p:sldId id="306" r:id="rId25"/>
    <p:sldId id="316" r:id="rId26"/>
    <p:sldId id="317" r:id="rId27"/>
    <p:sldId id="311" r:id="rId28"/>
    <p:sldId id="289" r:id="rId29"/>
    <p:sldId id="300" r:id="rId30"/>
    <p:sldId id="314" r:id="rId31"/>
    <p:sldId id="315" r:id="rId32"/>
    <p:sldId id="319" r:id="rId33"/>
    <p:sldId id="320" r:id="rId34"/>
    <p:sldId id="32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CA2B72-7547-498C-8859-ED96B5B2D255}">
          <p14:sldIdLst>
            <p14:sldId id="292"/>
            <p14:sldId id="281"/>
            <p14:sldId id="275"/>
            <p14:sldId id="276"/>
            <p14:sldId id="297"/>
            <p14:sldId id="298"/>
            <p14:sldId id="299"/>
            <p14:sldId id="293"/>
            <p14:sldId id="301"/>
            <p14:sldId id="294"/>
            <p14:sldId id="295"/>
            <p14:sldId id="302"/>
            <p14:sldId id="310"/>
            <p14:sldId id="309"/>
            <p14:sldId id="308"/>
            <p14:sldId id="312"/>
            <p14:sldId id="313"/>
            <p14:sldId id="318"/>
            <p14:sldId id="305"/>
            <p14:sldId id="306"/>
            <p14:sldId id="316"/>
            <p14:sldId id="317"/>
            <p14:sldId id="311"/>
            <p14:sldId id="289"/>
          </p14:sldIdLst>
        </p14:section>
        <p14:section name="Appendix" id="{0FA24CF2-E0FF-4749-BB61-83015E329A93}">
          <p14:sldIdLst>
            <p14:sldId id="300"/>
            <p14:sldId id="314"/>
            <p14:sldId id="315"/>
            <p14:sldId id="319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1017C-07E9-42CD-9D60-C6E319FF63C4}" v="40" dt="2023-10-11T23:48:46.224"/>
    <p1510:client id="{307B0900-5675-474C-9B97-5D986F593B31}" v="2" dt="2023-10-11T21:06:33.824"/>
    <p1510:client id="{489C63F9-3177-4EE9-9732-1BC943AE1A64}" v="760" dt="2023-10-17T15:17:14.215"/>
    <p1510:client id="{8234EE56-AA43-4265-914D-C663AD59B73E}" v="65" dt="2023-10-17T18:04:14.868"/>
    <p1510:client id="{868FE8AB-4CAF-4C66-912D-07E78AF4AE74}" v="443" dt="2023-10-12T04:34:20.983"/>
    <p1510:client id="{A9C05660-2C55-4FD8-9923-E3436799A570}" v="20" dt="2023-10-12T04:31:53.237"/>
    <p1510:client id="{BBB1B9EB-D870-43D3-A175-AB066B21D452}" v="114" dt="2023-10-17T12:26:36.772"/>
    <p1510:client id="{EEBF1DFD-2EB3-40C3-B79D-2FD81878310F}" v="114" dt="2023-10-17T12:17:20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–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30"/>
  </p:normalViewPr>
  <p:slideViewPr>
    <p:cSldViewPr snapToGrid="0">
      <p:cViewPr varScale="1">
        <p:scale>
          <a:sx n="113" d="100"/>
          <a:sy n="113" d="100"/>
        </p:scale>
        <p:origin x="624" y="176"/>
      </p:cViewPr>
      <p:guideLst>
        <p:guide orient="horz" pos="1536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8/10/relationships/authors" Target="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39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94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IN" b="0" i="0" err="1">
              <a:effectLst/>
              <a:latin typeface="In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23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37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24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/>
              <a:t>Click to edit </a:t>
            </a:r>
            <a:r>
              <a:rPr lang="en-US" altLang="zh-CN"/>
              <a:t>Text</a:t>
            </a:r>
            <a:r>
              <a:rPr lang="zh-CN" altLang="en-US"/>
              <a:t> </a:t>
            </a:r>
            <a:r>
              <a:rPr lang="en-US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err="1"/>
              <a:t>InCred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/>
              <a:t>Click to edit </a:t>
            </a:r>
            <a:r>
              <a:rPr lang="en-US" altLang="zh-CN"/>
              <a:t>Text</a:t>
            </a:r>
            <a:r>
              <a:rPr lang="zh-CN" altLang="en-US"/>
              <a:t> </a:t>
            </a:r>
            <a:r>
              <a:rPr lang="en-US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err="1"/>
              <a:t>InCred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cherlund.blogspot.com/2017/03/artificial-intelligence-machine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hyperlink" Target="https://www.thebluediamondgallery.com/wooden-tile/d/data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hebluediamondgallery.com/tablet/a/analysi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Home Credit Default Risk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/>
              <a:t>InCred</a:t>
            </a:r>
            <a:endParaRPr lang="en-US"/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" r="187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7B21-01D0-8009-B936-ADB43CC8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Polynomial Features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4EC7089-68C4-5763-70FE-4790438EA0A0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81709" y="1614198"/>
            <a:ext cx="4234131" cy="4317856"/>
          </a:xfrm>
        </p:spPr>
        <p:txBody>
          <a:bodyPr/>
          <a:lstStyle/>
          <a:p>
            <a:pPr algn="l"/>
            <a:r>
              <a:rPr lang="en-US" b="0" i="0">
                <a:effectLst/>
                <a:latin typeface="Inter"/>
              </a:rPr>
              <a:t>Several of the new variables have a greater (in terms of absolute magnitude) correlation with the target than the original features.</a:t>
            </a:r>
          </a:p>
          <a:p>
            <a:pPr algn="l"/>
            <a:r>
              <a:rPr lang="en-US" b="0" i="0">
                <a:effectLst/>
                <a:latin typeface="Inter"/>
              </a:rPr>
              <a:t> We have added these features to a copy of the training and testing data and then evaluate models with and without the features. 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5BB69-64F9-1A83-8708-9B7D2E61CDA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A5F24D-BA57-64E1-855F-BFA5E40E33D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9718" y="1501272"/>
            <a:ext cx="5960403" cy="423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97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C01A0-8D0C-5A4D-A852-AD72D99D1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Credit Worthiness Variables 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DB9FC185-B94C-5203-DECF-0D7DB28DAAB0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81709" y="1614198"/>
            <a:ext cx="5246067" cy="4317856"/>
          </a:xfrm>
        </p:spPr>
        <p:txBody>
          <a:bodyPr/>
          <a:lstStyle/>
          <a:p>
            <a:r>
              <a:rPr lang="en-IN"/>
              <a:t>We have also created alternative variables which could help determine Credit Worthiness</a:t>
            </a:r>
          </a:p>
          <a:p>
            <a:pPr lvl="1"/>
            <a:r>
              <a:rPr lang="en-IN" sz="1800" err="1"/>
              <a:t>Credit_Income_Percent</a:t>
            </a:r>
            <a:r>
              <a:rPr lang="en-IN" sz="1800"/>
              <a:t>:  AMT_CREDIT/ AMT_INCOME_TOTAL</a:t>
            </a:r>
          </a:p>
          <a:p>
            <a:pPr lvl="1"/>
            <a:r>
              <a:rPr lang="en-IN" sz="1800" err="1"/>
              <a:t>Annuity_Income_Percent</a:t>
            </a:r>
            <a:r>
              <a:rPr lang="en-IN" sz="1800"/>
              <a:t>: AMT_ANNUITY/ AMT_INCOME_TOTAL</a:t>
            </a:r>
          </a:p>
          <a:p>
            <a:pPr lvl="1"/>
            <a:r>
              <a:rPr lang="en-IN" sz="1800" err="1"/>
              <a:t>Credit_Term</a:t>
            </a:r>
            <a:r>
              <a:rPr lang="en-IN" sz="1800"/>
              <a:t>: AMT_ANNUITY/ AMT_CREDIT</a:t>
            </a:r>
          </a:p>
          <a:p>
            <a:pPr lvl="1"/>
            <a:r>
              <a:rPr lang="en-IN" sz="1800" err="1"/>
              <a:t>Days_Employed_Percent</a:t>
            </a:r>
            <a:r>
              <a:rPr lang="en-IN" sz="1800"/>
              <a:t> : DAYS_EMPLOYED/ DAYS_BIRTH</a:t>
            </a:r>
          </a:p>
          <a:p>
            <a:pPr lvl="1"/>
            <a:endParaRPr lang="en-IN"/>
          </a:p>
          <a:p>
            <a:pPr lvl="1"/>
            <a:endParaRPr lang="en-IN"/>
          </a:p>
          <a:p>
            <a:pPr lvl="1"/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9D919-AE3A-6866-4886-8498DD9D834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CA02E-FD4D-A918-18E6-B1B553B3A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b="49302"/>
          <a:stretch/>
        </p:blipFill>
        <p:spPr>
          <a:xfrm>
            <a:off x="5675441" y="1718745"/>
            <a:ext cx="3040155" cy="2590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7C95E5-E927-24D5-FDC1-C00583EA5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t="49302"/>
          <a:stretch/>
        </p:blipFill>
        <p:spPr>
          <a:xfrm>
            <a:off x="8941374" y="1624671"/>
            <a:ext cx="3040155" cy="25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03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7D80DE-4DAC-2D67-5E48-72D4EB47B4A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866009" y="3080995"/>
            <a:ext cx="2477063" cy="732402"/>
          </a:xfrm>
        </p:spPr>
        <p:txBody>
          <a:bodyPr/>
          <a:lstStyle/>
          <a:p>
            <a:r>
              <a:rPr lang="en-IN" sz="2400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82C06-03CB-3812-8EA1-6011D65CE3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218238"/>
            <a:ext cx="458787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B5C7FFC-C7EF-7A6A-F96A-4CE0A9AD354F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572" r="115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1167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CB5A1A-83CC-6384-AE6A-CCE6DD778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717" y="2288212"/>
            <a:ext cx="3549968" cy="2887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57CD69-530E-24B0-CBE8-2C2EE363A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15" y="2202938"/>
            <a:ext cx="3820886" cy="2859840"/>
          </a:xfrm>
          <a:prstGeom prst="rect">
            <a:avLst/>
          </a:prstGeom>
        </p:spPr>
      </p:pic>
      <p:sp>
        <p:nvSpPr>
          <p:cNvPr id="13" name="Title 9">
            <a:extLst>
              <a:ext uri="{FF2B5EF4-FFF2-40B4-BE49-F238E27FC236}">
                <a16:creationId xmlns:a16="http://schemas.microsoft.com/office/drawing/2014/main" id="{365BEAD8-0E72-17C3-4B02-C81F1BE7A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06413"/>
            <a:ext cx="10515600" cy="1116012"/>
          </a:xfrm>
        </p:spPr>
        <p:txBody>
          <a:bodyPr/>
          <a:lstStyle/>
          <a:p>
            <a:pPr algn="ctr"/>
            <a:r>
              <a:rPr lang="en-US" dirty="0"/>
              <a:t>Starting with the popular </a:t>
            </a:r>
            <a:br>
              <a:rPr lang="en-US" dirty="0"/>
            </a:br>
            <a:r>
              <a:rPr lang="en-US" dirty="0" err="1"/>
              <a:t>LightGBM</a:t>
            </a:r>
            <a:r>
              <a:rPr lang="en-US" dirty="0"/>
              <a:t>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552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A0FCE52-250B-B688-3F1A-1D50CAA6E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LightGBM</a:t>
            </a:r>
            <a:r>
              <a:rPr lang="en-US" dirty="0"/>
              <a:t> Model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86795-1674-5007-F970-3B7E2166542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34493F45-75A1-E9F3-DA6B-B70655906D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E99613EB-6054-760A-A55A-F8E6C05FE1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985939-FB07-B04A-6671-F4315EF33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1780"/>
            <a:ext cx="5387408" cy="27751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AEF568-204E-C4A7-6741-1CD1E1C30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92" y="2071047"/>
            <a:ext cx="4160535" cy="27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66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3D28E-9238-975D-74A6-9C65C8324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Neural Network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FC463-3E73-F9AE-121E-BF11BDBA4D2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A88A9-6F56-6ACE-D910-FF153DE9C3A1}"/>
              </a:ext>
            </a:extLst>
          </p:cNvPr>
          <p:cNvSpPr txBox="1"/>
          <p:nvPr/>
        </p:nvSpPr>
        <p:spPr>
          <a:xfrm>
            <a:off x="812155" y="3370364"/>
            <a:ext cx="6131626" cy="26130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The network architecture is as follows: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Layer 1 – Input layer (</a:t>
            </a:r>
            <a:r>
              <a:rPr lang="en-GB" b="1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64</a:t>
            </a: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 neurons with </a:t>
            </a:r>
            <a:r>
              <a:rPr lang="en-GB" i="1" dirty="0" err="1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relu</a:t>
            </a: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Layer 2 – Hidden layer(</a:t>
            </a:r>
            <a:r>
              <a:rPr lang="en-GB" b="1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32</a:t>
            </a: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 neurons with </a:t>
            </a:r>
            <a:r>
              <a:rPr lang="en-GB" i="1" dirty="0" err="1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relu</a:t>
            </a: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	  And </a:t>
            </a:r>
            <a:r>
              <a:rPr lang="en-GB" dirty="0" err="1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BatchNormalization</a:t>
            </a:r>
            <a:endParaRPr lang="en-GB" dirty="0">
              <a:solidFill>
                <a:srgbClr val="0F253E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Layer 3 – Hidden layer(</a:t>
            </a:r>
            <a:r>
              <a:rPr lang="en-GB" b="1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16</a:t>
            </a: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 neurons with </a:t>
            </a:r>
            <a:r>
              <a:rPr lang="en-GB" i="1" dirty="0" err="1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relu</a:t>
            </a: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	  And </a:t>
            </a:r>
            <a:r>
              <a:rPr lang="en-GB" dirty="0" err="1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BatchNormalization</a:t>
            </a:r>
            <a:endParaRPr lang="en-GB" dirty="0">
              <a:solidFill>
                <a:srgbClr val="0F253E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Layer 4 – Hidden layer(</a:t>
            </a:r>
            <a:r>
              <a:rPr lang="en-GB" b="1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8</a:t>
            </a: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 neurons with </a:t>
            </a:r>
            <a:r>
              <a:rPr lang="en-GB" i="1" dirty="0" err="1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relu</a:t>
            </a: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	  And </a:t>
            </a:r>
            <a:r>
              <a:rPr lang="en-GB" dirty="0" err="1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BatchNormalization</a:t>
            </a:r>
            <a:endParaRPr lang="en-GB" dirty="0">
              <a:solidFill>
                <a:srgbClr val="0F253E"/>
              </a:solidFill>
              <a:latin typeface="Arial"/>
              <a:ea typeface="微软雅黑"/>
              <a:cs typeface="Arial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Layer 5 – Output layer(</a:t>
            </a:r>
            <a:r>
              <a:rPr lang="en-GB" b="1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1</a:t>
            </a: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 neuron with </a:t>
            </a:r>
            <a:r>
              <a:rPr lang="en-GB" i="1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sigmoid</a:t>
            </a: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)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C721C-C2A4-3AB0-5DF9-7A0772F4D4A1}"/>
              </a:ext>
            </a:extLst>
          </p:cNvPr>
          <p:cNvSpPr txBox="1"/>
          <p:nvPr/>
        </p:nvSpPr>
        <p:spPr>
          <a:xfrm>
            <a:off x="812155" y="1549232"/>
            <a:ext cx="10382014" cy="13388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b="1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Processing</a:t>
            </a: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:</a:t>
            </a:r>
            <a:endParaRPr lang="en-US" dirty="0">
              <a:solidFill>
                <a:srgbClr val="0F253E"/>
              </a:solidFill>
              <a:latin typeface="Arial"/>
              <a:ea typeface="微软雅黑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Log and Sqrt transformation on columns having larger values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Missing values handled by imputation with 0</a:t>
            </a:r>
            <a:endParaRPr lang="en-US" dirty="0">
              <a:solidFill>
                <a:srgbClr val="0F253E"/>
              </a:solidFill>
              <a:latin typeface="Arial"/>
              <a:ea typeface="微软雅黑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Resampling: Up-sampled the data, to make minor class make match with major class</a:t>
            </a:r>
            <a:endParaRPr lang="en-US" dirty="0">
              <a:solidFill>
                <a:srgbClr val="0F253E"/>
              </a:solidFill>
              <a:latin typeface="Arial"/>
              <a:ea typeface="微软雅黑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Scaling: </a:t>
            </a:r>
            <a:r>
              <a:rPr lang="en-GB" dirty="0" err="1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MinMaxScaler</a:t>
            </a:r>
            <a:r>
              <a:rPr lang="en-GB" dirty="0">
                <a:solidFill>
                  <a:srgbClr val="0F253E"/>
                </a:solidFill>
                <a:latin typeface="Arial"/>
                <a:ea typeface="微软雅黑"/>
                <a:cs typeface="Arial"/>
              </a:rPr>
              <a:t>() on the dataset</a:t>
            </a:r>
            <a:endParaRPr lang="en-US" dirty="0">
              <a:solidFill>
                <a:srgbClr val="0F253E"/>
              </a:solidFill>
              <a:latin typeface="Arial"/>
              <a:ea typeface="微软雅黑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ECAAD03-53FE-7934-E5A8-1B967FF5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398" y="2497027"/>
            <a:ext cx="9301707" cy="489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46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D1DDC-FFAB-141F-6D4B-A1A6B7E80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439315"/>
            <a:ext cx="10889796" cy="1418998"/>
          </a:xfrm>
        </p:spPr>
        <p:txBody>
          <a:bodyPr/>
          <a:lstStyle/>
          <a:p>
            <a:r>
              <a:rPr lang="en-GB" dirty="0"/>
              <a:t>Comparison of different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555E7-7388-D2CF-0EF5-53B7E09ACBB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18D28D7-445E-2641-7EDE-24B706558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308444"/>
              </p:ext>
            </p:extLst>
          </p:nvPr>
        </p:nvGraphicFramePr>
        <p:xfrm>
          <a:off x="741729" y="1748447"/>
          <a:ext cx="10473676" cy="1854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18419">
                  <a:extLst>
                    <a:ext uri="{9D8B030D-6E8A-4147-A177-3AD203B41FA5}">
                      <a16:colId xmlns:a16="http://schemas.microsoft.com/office/drawing/2014/main" val="2810955171"/>
                    </a:ext>
                  </a:extLst>
                </a:gridCol>
                <a:gridCol w="2618419">
                  <a:extLst>
                    <a:ext uri="{9D8B030D-6E8A-4147-A177-3AD203B41FA5}">
                      <a16:colId xmlns:a16="http://schemas.microsoft.com/office/drawing/2014/main" val="3264402548"/>
                    </a:ext>
                  </a:extLst>
                </a:gridCol>
                <a:gridCol w="2618419">
                  <a:extLst>
                    <a:ext uri="{9D8B030D-6E8A-4147-A177-3AD203B41FA5}">
                      <a16:colId xmlns:a16="http://schemas.microsoft.com/office/drawing/2014/main" val="3157966442"/>
                    </a:ext>
                  </a:extLst>
                </a:gridCol>
                <a:gridCol w="2618419">
                  <a:extLst>
                    <a:ext uri="{9D8B030D-6E8A-4147-A177-3AD203B41FA5}">
                      <a16:colId xmlns:a16="http://schemas.microsoft.com/office/drawing/2014/main" val="12887630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Dataset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006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application_proc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(307511, 242)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24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application_domain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(307511, 240)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35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application_poly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(307511, 276)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401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application_main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(356255, 257)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1359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6942ABC-F961-4CD3-BA99-92A14FF9C0E5}"/>
              </a:ext>
            </a:extLst>
          </p:cNvPr>
          <p:cNvSpPr txBox="1"/>
          <p:nvPr/>
        </p:nvSpPr>
        <p:spPr>
          <a:xfrm>
            <a:off x="617693" y="4999688"/>
            <a:ext cx="6994222" cy="147732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application_proc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: </a:t>
            </a:r>
            <a:r>
              <a:rPr lang="en-GB" sz="1800" b="0" i="0" u="none" strike="noStrike" kern="1200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application_train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data with OHE + Label Encoding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application_domain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: </a:t>
            </a:r>
            <a:r>
              <a:rPr lang="en-GB" sz="1800" b="0" i="0" u="none" strike="noStrike" kern="1200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application_train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data with new domain features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application_poly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: </a:t>
            </a:r>
            <a:r>
              <a:rPr lang="en-GB" sz="1800" b="0" i="0" u="none" strike="noStrike" kern="1200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application_train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data with polynomial features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application_main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: Master dataset with a combination of processing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9" name="Graphic 8" descr="Arrow: Clockwise curve with solid fill">
            <a:extLst>
              <a:ext uri="{FF2B5EF4-FFF2-40B4-BE49-F238E27FC236}">
                <a16:creationId xmlns:a16="http://schemas.microsoft.com/office/drawing/2014/main" id="{E542A75C-69C3-C3DC-3B3A-859BA328F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232436">
            <a:off x="3002549" y="3299012"/>
            <a:ext cx="508497" cy="103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93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59F7-53B0-74A4-CB4E-87E969F02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Loss vs Learning Rate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AB22C-A313-B2D0-D9C3-0C87AC17BD1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B4C267-9B9C-DE0C-CCEF-AC2238C7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60" y="1430645"/>
            <a:ext cx="9345880" cy="456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79829A-FD03-F0A5-8A5F-AEE6F09C4642}"/>
              </a:ext>
            </a:extLst>
          </p:cNvPr>
          <p:cNvSpPr txBox="1"/>
          <p:nvPr/>
        </p:nvSpPr>
        <p:spPr>
          <a:xfrm>
            <a:off x="1423060" y="5989499"/>
            <a:ext cx="41120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Optimal Learning Rate: </a:t>
            </a:r>
            <a:r>
              <a:rPr lang="en-GB" dirty="0"/>
              <a:t>0.009 (~0.01)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24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59F7-53B0-74A4-CB4E-87E969F02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Accuracy vs Loss per epoch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AB22C-A313-B2D0-D9C3-0C87AC17BD1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0E0A46-A7A7-3E09-478B-B772FF0E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54" y="1413571"/>
            <a:ext cx="9725891" cy="480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624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AC08-B0E7-9C59-6425-1F332FF88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Performance of Neural Network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BEF8F-3D35-487B-C7EE-4133CDF5311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70E39579-1866-0320-2E28-700E00026E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1262BE-BA2C-CF19-A57A-3523C82B8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992" y="2077351"/>
            <a:ext cx="3932464" cy="3366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74D68B-E128-DA56-6E8C-EBC6FFFCD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57" y="2074052"/>
            <a:ext cx="4092071" cy="336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95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Meet our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873905" y="3894624"/>
            <a:ext cx="2098039" cy="506399"/>
          </a:xfrm>
        </p:spPr>
        <p:txBody>
          <a:bodyPr/>
          <a:lstStyle/>
          <a:p>
            <a:r>
              <a:rPr lang="en-US"/>
              <a:t>Harsha Ravuri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176165" y="3895790"/>
            <a:ext cx="2098039" cy="506399"/>
          </a:xfrm>
        </p:spPr>
        <p:txBody>
          <a:bodyPr/>
          <a:lstStyle/>
          <a:p>
            <a:r>
              <a:rPr lang="en-US"/>
              <a:t>Kartik Tokala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892502" y="3894624"/>
            <a:ext cx="2098039" cy="506399"/>
          </a:xfrm>
        </p:spPr>
        <p:txBody>
          <a:bodyPr/>
          <a:lstStyle/>
          <a:p>
            <a:r>
              <a:rPr lang="en-US"/>
              <a:t>Prasanth </a:t>
            </a:r>
            <a:r>
              <a:rPr lang="en-US" err="1"/>
              <a:t>Paraselli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820462C-8E66-5CBC-21E5-E603FA395F4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3"/>
          <a:srcRect l="2570" t="9096" r="1179" b="26845"/>
          <a:stretch/>
        </p:blipFill>
        <p:spPr>
          <a:xfrm>
            <a:off x="1755775" y="1690688"/>
            <a:ext cx="2368550" cy="2101850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1FA2698F-FAEB-F7E7-A2F7-6293AD45815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4"/>
          <a:srcRect l="-987" t="3419" r="987" b="7781"/>
          <a:stretch/>
        </p:blipFill>
        <p:spPr>
          <a:xfrm>
            <a:off x="5041900" y="1690688"/>
            <a:ext cx="2366963" cy="2101850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7270DD2-056F-7BC0-0385-992D0EE3A6C4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 rotWithShape="1">
          <a:blip r:embed="rId5"/>
          <a:srcRect l="-2036" t="13557" r="2036" b="46511"/>
          <a:stretch/>
        </p:blipFill>
        <p:spPr>
          <a:xfrm>
            <a:off x="8709025" y="1741488"/>
            <a:ext cx="2368550" cy="2101850"/>
          </a:xfrm>
        </p:spPr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C05B-3371-50F0-5D34-0CF9562A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NN Model performance on Kaggle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9058E-BC6C-7641-C0A6-BC3EE8C2321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5CFD0-8A8A-E564-A5CC-5239E2D9A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954" y="1623435"/>
            <a:ext cx="7873999" cy="449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02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1754-6AC2-BCFD-5235-D6C0D9B2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Application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6C002-CCB0-197C-B901-1FAF1BB7C54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A913230-1B1B-D53C-3719-1FB776D94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270" y="1622510"/>
            <a:ext cx="7772400" cy="45206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4049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A8CD5-4A29-65EF-3E6D-6FF931B82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ea typeface="+mj-lt"/>
                <a:cs typeface="+mj-lt"/>
              </a:rPr>
              <a:t>Application</a:t>
            </a:r>
            <a:endParaRPr lang="en-GB" b="0" dirty="0">
              <a:ea typeface="+mj-lt"/>
              <a:cs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F8057-D35C-F04F-C579-B6C8A3C8B0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3D725-A9BA-70D2-C653-271AAA25A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15" b="7434"/>
          <a:stretch/>
        </p:blipFill>
        <p:spPr>
          <a:xfrm>
            <a:off x="1861746" y="1463040"/>
            <a:ext cx="8468508" cy="48878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7950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7D62D8-8E66-4C0C-4AEB-D1791422E7E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Provide Credit Evaluation API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3029C9-B141-4180-20AC-FE78C7BE03E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Financial Institutions can have multiple loan processing Systems, we hope to provide this service via API accessible to various systems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961F00-9099-A887-CFC1-66A8D3C7A50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1609" y="2890173"/>
            <a:ext cx="5162709" cy="420683"/>
          </a:xfrm>
        </p:spPr>
        <p:txBody>
          <a:bodyPr/>
          <a:lstStyle/>
          <a:p>
            <a:r>
              <a:rPr lang="en-US">
                <a:cs typeface="Posterama"/>
              </a:rPr>
              <a:t>Continuous Training &amp; Improvement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336976-DF7E-554A-587F-7675E8BD85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Small &amp; Medium Business Evaluation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9AD453-3389-608F-ED6B-B7F01B70E9B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8" y="3307451"/>
            <a:ext cx="5162709" cy="117778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Continuously train the model basis newer datasets which might better represent the ground reality</a:t>
            </a:r>
          </a:p>
          <a:p>
            <a:r>
              <a:rPr lang="en-US"/>
              <a:t>Research better model architecture ( possibly using embedded NN)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EED49C5-18CC-0F75-0F4E-5486A6D62B8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Expand the scope of this model to be able to cater to Small &amp; Medium Businesses which also face challenges in securing Institutional Credit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59757-E402-603B-2803-3A6381AE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pic>
        <p:nvPicPr>
          <p:cNvPr id="14" name="Picture Placeholder 13" descr="Connections with solid fill">
            <a:extLst>
              <a:ext uri="{FF2B5EF4-FFF2-40B4-BE49-F238E27FC236}">
                <a16:creationId xmlns:a16="http://schemas.microsoft.com/office/drawing/2014/main" id="{1F95BF12-AB01-6B7D-5F1D-F607E1FAD78D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82" r="5182"/>
          <a:stretch/>
        </p:blipFill>
        <p:spPr>
          <a:xfrm>
            <a:off x="4734283" y="1145654"/>
            <a:ext cx="507778" cy="565882"/>
          </a:xfrm>
        </p:spPr>
      </p:pic>
      <p:pic>
        <p:nvPicPr>
          <p:cNvPr id="15" name="Picture Placeholder 14" descr="Teacher with solid fill">
            <a:extLst>
              <a:ext uri="{FF2B5EF4-FFF2-40B4-BE49-F238E27FC236}">
                <a16:creationId xmlns:a16="http://schemas.microsoft.com/office/drawing/2014/main" id="{6F6DA56E-C71F-B08D-FB1A-7F4B2BF35BD8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61" r="2661"/>
          <a:stretch/>
        </p:blipFill>
        <p:spPr>
          <a:xfrm>
            <a:off x="4712867" y="2927722"/>
            <a:ext cx="536270" cy="565882"/>
          </a:xfrm>
        </p:spPr>
      </p:pic>
      <p:pic>
        <p:nvPicPr>
          <p:cNvPr id="16" name="Picture Placeholder 15" descr="Group success with solid fill">
            <a:extLst>
              <a:ext uri="{FF2B5EF4-FFF2-40B4-BE49-F238E27FC236}">
                <a16:creationId xmlns:a16="http://schemas.microsoft.com/office/drawing/2014/main" id="{43701A35-68FB-88B2-9066-D7B47A091935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28" r="2528"/>
          <a:stretch/>
        </p:blipFill>
        <p:spPr>
          <a:xfrm>
            <a:off x="4714045" y="4715322"/>
            <a:ext cx="536270" cy="56588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A94CB-1EB5-73E4-95F2-3F8E37A4E4E9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7817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Have an </a:t>
            </a:r>
            <a:r>
              <a:rPr lang="en-US" err="1"/>
              <a:t>InCred-ible</a:t>
            </a:r>
            <a:r>
              <a:rPr lang="en-US"/>
              <a:t> Day!!</a:t>
            </a:r>
          </a:p>
          <a:p>
            <a:endParaRPr lang="en-US"/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A31976-BFB6-3505-7D20-893175706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Pair Plot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D3603-265B-0456-2C81-483CB1E2CCE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E1E8B0-8B4A-FE29-D18F-A3A114D1CE01}"/>
              </a:ext>
            </a:extLst>
          </p:cNvPr>
          <p:cNvPicPr>
            <a:picLocks noGrp="1" noChangeAspect="1" noChangeArrowheads="1"/>
          </p:cNvPicPr>
          <p:nvPr>
            <p:ph type="tbl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99" y="1589533"/>
            <a:ext cx="3998677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hart Placeholder 5">
            <a:extLst>
              <a:ext uri="{FF2B5EF4-FFF2-40B4-BE49-F238E27FC236}">
                <a16:creationId xmlns:a16="http://schemas.microsoft.com/office/drawing/2014/main" id="{D11C9DD9-D7BB-5923-C460-236F316A630C}"/>
              </a:ext>
            </a:extLst>
          </p:cNvPr>
          <p:cNvSpPr txBox="1">
            <a:spLocks/>
          </p:cNvSpPr>
          <p:nvPr/>
        </p:nvSpPr>
        <p:spPr>
          <a:xfrm>
            <a:off x="5330517" y="1557530"/>
            <a:ext cx="4959531" cy="41557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red shade indicates loans that were not repaid and the blue are loans that are paid. </a:t>
            </a:r>
            <a:endParaRPr lang="en-IN"/>
          </a:p>
          <a:p>
            <a:r>
              <a:rPr lang="en-US"/>
              <a:t>We see different relationships within the data. There does appear to be a moderate positive linear relationship between the EXT_SOURCE_1 and the DAYS_BIRTH (or equivalently YEARS_BIRTH), indicating that this feature may take into account the age of the client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018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B6A3-44C2-E000-ABDA-E50C7F2C9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Missing Values in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88A96-3EBC-08A5-2DD0-0A678752488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/>
          </a:p>
        </p:txBody>
      </p:sp>
      <p:pic>
        <p:nvPicPr>
          <p:cNvPr id="6" name="Picture 5" descr="A screenshot of a data table&#10;&#10;Description automatically generated">
            <a:extLst>
              <a:ext uri="{FF2B5EF4-FFF2-40B4-BE49-F238E27FC236}">
                <a16:creationId xmlns:a16="http://schemas.microsoft.com/office/drawing/2014/main" id="{678FA254-76F1-E7C0-8221-A15A0CC0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39675"/>
            <a:ext cx="3204162" cy="46065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02A71C-92CA-3904-6D88-67969B47429A}"/>
              </a:ext>
            </a:extLst>
          </p:cNvPr>
          <p:cNvSpPr txBox="1"/>
          <p:nvPr/>
        </p:nvSpPr>
        <p:spPr>
          <a:xfrm>
            <a:off x="4790252" y="1685807"/>
            <a:ext cx="567831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>
                <a:solidFill>
                  <a:srgbClr val="0F253E"/>
                </a:solidFill>
                <a:latin typeface="Abadi"/>
                <a:ea typeface="微软雅黑"/>
                <a:cs typeface="Arial"/>
              </a:rPr>
              <a:t>This dataset had multiple Variables with Missing Values as well</a:t>
            </a:r>
          </a:p>
          <a:p>
            <a:pPr marL="285750" indent="-285750">
              <a:buChar char="•"/>
            </a:pPr>
            <a:r>
              <a:rPr lang="en-US">
                <a:solidFill>
                  <a:srgbClr val="0F253E"/>
                </a:solidFill>
                <a:latin typeface="Abadi"/>
                <a:ea typeface="微软雅黑"/>
                <a:cs typeface="Arial"/>
              </a:rPr>
              <a:t>We sued Simple Imputer and filled these values with the Median </a:t>
            </a:r>
          </a:p>
        </p:txBody>
      </p:sp>
    </p:spTree>
    <p:extLst>
      <p:ext uri="{BB962C8B-B14F-4D97-AF65-F5344CB8AC3E}">
        <p14:creationId xmlns:p14="http://schemas.microsoft.com/office/powerpoint/2010/main" val="2638068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342C-A71F-3CD0-D240-01E9E3D0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EXT_SOURCE &amp; TARGET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51944-38D3-02E7-2536-FEA974409A7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09330-7260-9313-1908-9102D93A3D3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/>
          </a:p>
        </p:txBody>
      </p:sp>
      <p:pic>
        <p:nvPicPr>
          <p:cNvPr id="6" name="Picture 5" descr="A diagram of a heatmap&#10;&#10;Description automatically generated">
            <a:extLst>
              <a:ext uri="{FF2B5EF4-FFF2-40B4-BE49-F238E27FC236}">
                <a16:creationId xmlns:a16="http://schemas.microsoft.com/office/drawing/2014/main" id="{688FE744-38F9-31A6-6F8D-BA689F16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97" y="2322799"/>
            <a:ext cx="4652902" cy="374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2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342C-A71F-3CD0-D240-01E9E3D0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0" i="0" u="none" strike="noStrike" dirty="0">
                <a:solidFill>
                  <a:schemeClr val="tx1"/>
                </a:solidFill>
                <a:effectLst/>
              </a:rPr>
              <a:t>Distribution of the income of clients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51944-38D3-02E7-2536-FEA974409A7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09330-7260-9313-1908-9102D93A3D3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28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7DC72E7-D7BB-2928-692D-DFAB268F5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77" y="1529433"/>
            <a:ext cx="10205156" cy="477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257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342C-A71F-3CD0-D240-01E9E3D0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Distribution of amount of loans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51944-38D3-02E7-2536-FEA974409A7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09330-7260-9313-1908-9102D93A3D3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B27D8C8-D7FC-A95C-44E3-EE352FA5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85" y="1783043"/>
            <a:ext cx="8997244" cy="42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861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Agenda</a:t>
            </a: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Feature Engineering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Exploratory Data Analysis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Machine Learning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A9D11-4238-EB04-832B-4ABA44B019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>
                <a:latin typeface="Abadi"/>
              </a:rPr>
              <a:t>Next Steps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51944-38D3-02E7-2536-FEA974409A7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09330-7260-9313-1908-9102D93A3D3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30</a:t>
            </a:fld>
            <a:endParaRPr lang="en-US" altLang="zh-CN"/>
          </a:p>
        </p:txBody>
      </p:sp>
      <p:pic>
        <p:nvPicPr>
          <p:cNvPr id="6" name="Picture 5" descr="A pie chart with a blue and orange color&#10;&#10;Description automatically generated">
            <a:extLst>
              <a:ext uri="{FF2B5EF4-FFF2-40B4-BE49-F238E27FC236}">
                <a16:creationId xmlns:a16="http://schemas.microsoft.com/office/drawing/2014/main" id="{E8898EA3-7A42-D581-3459-8EE7CA3E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1765300"/>
            <a:ext cx="6159500" cy="3327400"/>
          </a:xfrm>
          <a:prstGeom prst="rect">
            <a:avLst/>
          </a:prstGeom>
        </p:spPr>
      </p:pic>
      <p:pic>
        <p:nvPicPr>
          <p:cNvPr id="8" name="Picture 7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A00CEE99-6158-F3B8-4799-22B1E28F8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855" y="3246438"/>
            <a:ext cx="6159500" cy="3327400"/>
          </a:xfrm>
          <a:prstGeom prst="rect">
            <a:avLst/>
          </a:prstGeom>
        </p:spPr>
      </p:pic>
      <p:pic>
        <p:nvPicPr>
          <p:cNvPr id="10" name="Picture 9" descr="A pie chart with numbers and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F398DA41-CFDF-E0D8-4232-E9DB7F23A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45" y="3210102"/>
            <a:ext cx="6159500" cy="3327400"/>
          </a:xfrm>
          <a:prstGeom prst="rect">
            <a:avLst/>
          </a:prstGeom>
        </p:spPr>
      </p:pic>
      <p:pic>
        <p:nvPicPr>
          <p:cNvPr id="12" name="Picture 11" descr="A pie chart with a person in the middle&#10;&#10;Description automatically generated">
            <a:extLst>
              <a:ext uri="{FF2B5EF4-FFF2-40B4-BE49-F238E27FC236}">
                <a16:creationId xmlns:a16="http://schemas.microsoft.com/office/drawing/2014/main" id="{95D130ED-54F9-BC7E-FB28-8D9E5889F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855" y="274955"/>
            <a:ext cx="6159500" cy="3327400"/>
          </a:xfrm>
          <a:prstGeom prst="rect">
            <a:avLst/>
          </a:prstGeom>
        </p:spPr>
      </p:pic>
      <p:pic>
        <p:nvPicPr>
          <p:cNvPr id="14" name="Picture 13" descr="A blue and orange pie chart&#10;&#10;Description automatically generated">
            <a:extLst>
              <a:ext uri="{FF2B5EF4-FFF2-40B4-BE49-F238E27FC236}">
                <a16:creationId xmlns:a16="http://schemas.microsoft.com/office/drawing/2014/main" id="{774D96A3-DB0C-33CE-0CF6-C91244AC6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645" y="274955"/>
            <a:ext cx="61595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39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734605"/>
            <a:ext cx="5117162" cy="1325563"/>
          </a:xfrm>
        </p:spPr>
        <p:txBody>
          <a:bodyPr/>
          <a:lstStyle/>
          <a:p>
            <a:r>
              <a:rPr lang="en-US" altLang="zh-CN"/>
              <a:t>Introduction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4632" y="2258952"/>
            <a:ext cx="4260180" cy="3666360"/>
          </a:xfrm>
        </p:spPr>
        <p:txBody>
          <a:bodyPr/>
          <a:lstStyle/>
          <a:p>
            <a:r>
              <a:rPr lang="en-US" dirty="0"/>
              <a:t>We are trying to evaluate the Default Risk for each borrower applying for a Home Loan. This model can help Banks and other financial institutions broaden their Financial Inclusion Agenda while lowering their Credit Risk</a:t>
            </a:r>
          </a:p>
          <a:p>
            <a:r>
              <a:rPr lang="en-US" dirty="0"/>
              <a:t>We have utilized data from the Kaggle Competition Home Credit Default Risk for training our model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Inter"/>
              </a:rPr>
              <a:t>Supervised</a:t>
            </a:r>
            <a:r>
              <a:rPr lang="en-US" b="0" i="0" dirty="0">
                <a:effectLst/>
                <a:latin typeface="Inter"/>
              </a:rPr>
              <a:t>: The labels are included in the training data and the goal is to train a model to learn to predict the labels from the features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Inter"/>
              </a:rPr>
              <a:t>Classification</a:t>
            </a:r>
            <a:r>
              <a:rPr lang="en-US" b="0" i="0" dirty="0">
                <a:effectLst/>
                <a:latin typeface="Inter"/>
              </a:rPr>
              <a:t>: The label is a binary variable, 0 (will repay loan on time), 1 (will have difficulty repaying loan)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7D80DE-4DAC-2D67-5E48-72D4EB47B4A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45129" y="3149618"/>
            <a:ext cx="2477063" cy="732402"/>
          </a:xfrm>
        </p:spPr>
        <p:txBody>
          <a:bodyPr/>
          <a:lstStyle/>
          <a:p>
            <a:r>
              <a:rPr lang="en-IN" sz="2400"/>
              <a:t>Exploratory Data Analysis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BC3A4F1-ACF6-C25F-FB46-E0D9838FBAE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912" r="20912"/>
          <a:stretch>
            <a:fillRect/>
          </a:stretch>
        </p:blipFill>
        <p:spPr>
          <a:xfrm>
            <a:off x="427223" y="1079904"/>
            <a:ext cx="4307282" cy="49368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82C06-03CB-3812-8EA1-6011D65CE3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218238"/>
            <a:ext cx="458787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/>
          </a:p>
        </p:txBody>
      </p:sp>
      <p:pic>
        <p:nvPicPr>
          <p:cNvPr id="15" name="Picture 2" descr="image">
            <a:extLst>
              <a:ext uri="{FF2B5EF4-FFF2-40B4-BE49-F238E27FC236}">
                <a16:creationId xmlns:a16="http://schemas.microsoft.com/office/drawing/2014/main" id="{DFFD1D62-E9B8-CCFA-2F55-C024C922C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72" y="1079904"/>
            <a:ext cx="6967443" cy="44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475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BB8EC6-CB9C-4FDC-5D31-9B4635EBE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Data Cleaning &amp; Encoding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D9D456FE-D0DC-20B4-1D59-C736C48C8258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r>
              <a:rPr lang="en-IN">
                <a:solidFill>
                  <a:schemeClr val="tx1"/>
                </a:solidFill>
              </a:rPr>
              <a:t>This dataset is imbalanced as just 8.1% represent loans that had payment difficulties</a:t>
            </a:r>
          </a:p>
          <a:p>
            <a:r>
              <a:rPr lang="en-IN">
                <a:solidFill>
                  <a:schemeClr val="tx1"/>
                </a:solidFill>
              </a:rPr>
              <a:t>67 of the 122 columns in the source data frame have missing values, some of these columns have nearly 69% of the data missing</a:t>
            </a:r>
          </a:p>
          <a:p>
            <a:r>
              <a:rPr lang="en-IN">
                <a:solidFill>
                  <a:schemeClr val="tx1"/>
                </a:solidFill>
              </a:rPr>
              <a:t>Data Types</a:t>
            </a:r>
          </a:p>
          <a:p>
            <a:pPr lvl="1"/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/>
              </a:rPr>
              <a:t>Float64	:	65</a:t>
            </a:r>
            <a:r>
              <a:rPr lang="en-US" altLang="en-US">
                <a:solidFill>
                  <a:schemeClr val="tx1"/>
                </a:solidFill>
                <a:latin typeface="Abadi"/>
              </a:rPr>
              <a:t> </a:t>
            </a:r>
          </a:p>
          <a:p>
            <a:pPr lvl="1"/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/>
              </a:rPr>
              <a:t>Int64	:	41</a:t>
            </a:r>
            <a:r>
              <a:rPr lang="en-US" altLang="en-US">
                <a:solidFill>
                  <a:schemeClr val="tx1"/>
                </a:solidFill>
                <a:latin typeface="Abadi"/>
              </a:rPr>
              <a:t> </a:t>
            </a:r>
            <a:endParaRPr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badi"/>
            </a:endParaRPr>
          </a:p>
          <a:p>
            <a:pPr lvl="1"/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/>
              </a:rPr>
              <a:t>Object	:	16</a:t>
            </a:r>
            <a:r>
              <a:rPr lang="en-US" altLang="en-US" sz="800">
                <a:solidFill>
                  <a:schemeClr val="tx1"/>
                </a:solidFill>
              </a:rPr>
              <a:t> </a:t>
            </a:r>
            <a:endParaRPr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>
                <a:solidFill>
                  <a:schemeClr val="tx1"/>
                </a:solidFill>
              </a:rPr>
              <a:t>Most Categorical variable have a relatively small number of unique values, we have implemented Label encoding for any categorical variables having 2 unique categories and one-hot encoding for the others</a:t>
            </a:r>
            <a:br>
              <a:rPr lang="en-IN">
                <a:solidFill>
                  <a:schemeClr val="tx1"/>
                </a:solidFill>
              </a:rPr>
            </a:br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24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5C9E-5BDB-E4F2-E50C-BD98D9D90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Dealing with Outliers/ Anomalies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4052E-77DB-27D0-DD1E-C4CB5B4C19A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CDE3ADEE-2543-E7DE-57FE-F0FD0839016F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622510"/>
            <a:ext cx="4959531" cy="4155757"/>
          </a:xfrm>
        </p:spPr>
        <p:txBody>
          <a:bodyPr/>
          <a:lstStyle/>
          <a:p>
            <a:r>
              <a:rPr lang="en-IN"/>
              <a:t>All age Variables in this Dataset are days since start, so are expected to be negative, however we see that few applicants have a days of employment as a large positive value</a:t>
            </a:r>
          </a:p>
          <a:p>
            <a:r>
              <a:rPr lang="en-IN"/>
              <a:t>We corrected this by replacing this large number with </a:t>
            </a:r>
            <a:r>
              <a:rPr lang="en-IN" err="1"/>
              <a:t>NaN</a:t>
            </a:r>
            <a:endParaRPr lang="en-IN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E1D1CF3-89C0-2BD6-8982-B5C10E472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27" y="1279985"/>
            <a:ext cx="4044846" cy="273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077EC35-E044-0575-E572-C4D91C3EC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28" y="4015915"/>
            <a:ext cx="3828289" cy="258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860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A31976-BFB6-3505-7D20-893175706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Correlations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D3603-265B-0456-2C81-483CB1E2CCE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2" name="Chart Placeholder 5">
            <a:extLst>
              <a:ext uri="{FF2B5EF4-FFF2-40B4-BE49-F238E27FC236}">
                <a16:creationId xmlns:a16="http://schemas.microsoft.com/office/drawing/2014/main" id="{D11C9DD9-D7BB-5923-C460-236F316A630C}"/>
              </a:ext>
            </a:extLst>
          </p:cNvPr>
          <p:cNvSpPr txBox="1">
            <a:spLocks/>
          </p:cNvSpPr>
          <p:nvPr/>
        </p:nvSpPr>
        <p:spPr>
          <a:xfrm>
            <a:off x="5330517" y="1557530"/>
            <a:ext cx="4959531" cy="41557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Correlations can help represent the relevance of a feature </a:t>
            </a:r>
          </a:p>
          <a:p>
            <a:r>
              <a:rPr lang="en-US" altLang="en-US"/>
              <a:t>The 3 variables with the strongest negative correlations with the target are EXT_SOURCE_1, EXT_SOURCE_2, and EXT_SOURCE_3  which are </a:t>
            </a:r>
            <a:r>
              <a:rPr lang="en-US" altLang="en-US">
                <a:latin typeface="Inter"/>
              </a:rPr>
              <a:t>“n</a:t>
            </a:r>
            <a:r>
              <a:rPr lang="en-US"/>
              <a:t>ormalized score from external data source".</a:t>
            </a:r>
          </a:p>
          <a:p>
            <a:r>
              <a:rPr lang="en-US"/>
              <a:t>All three EXT_SOURCE features have negative correlations with the target, indicating that as the value of the EXT_SOURCE increases, the client is more likely to repay the loan</a:t>
            </a:r>
          </a:p>
          <a:p>
            <a:endParaRPr lang="en-IN"/>
          </a:p>
          <a:p>
            <a:endParaRPr lang="en-IN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FAF16A0D-C8C8-103C-1C6C-1A91A452AE51}"/>
              </a:ext>
            </a:extLst>
          </p:cNvPr>
          <p:cNvPicPr>
            <a:picLocks noGrp="1" noChangeAspect="1" noChangeArrowheads="1"/>
          </p:cNvPicPr>
          <p:nvPr>
            <p:ph type="tbl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37" y="1491844"/>
            <a:ext cx="3598595" cy="433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568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7D80DE-4DAC-2D67-5E48-72D4EB47B4A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866009" y="3080995"/>
            <a:ext cx="2477063" cy="732402"/>
          </a:xfrm>
        </p:spPr>
        <p:txBody>
          <a:bodyPr/>
          <a:lstStyle/>
          <a:p>
            <a:r>
              <a:rPr lang="en-IN" sz="2400" dirty="0"/>
              <a:t>Feature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82C06-03CB-3812-8EA1-6011D65CE3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218238"/>
            <a:ext cx="458787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0957A6F-F7B6-C010-0C79-4D5F10C795C2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912" r="209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600456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4CFA8B0-C7B8-4655-A378-2962C04794D3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D9BE2-6B3D-4616-B044-300A8177DEA5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5</TotalTime>
  <Words>978</Words>
  <Application>Microsoft Macintosh PowerPoint</Application>
  <PresentationFormat>Widescreen</PresentationFormat>
  <Paragraphs>153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等线</vt:lpstr>
      <vt:lpstr>Abadi</vt:lpstr>
      <vt:lpstr>Arial</vt:lpstr>
      <vt:lpstr>Arial,Sans-Serif</vt:lpstr>
      <vt:lpstr>Calibri</vt:lpstr>
      <vt:lpstr>Inter</vt:lpstr>
      <vt:lpstr>Posterama</vt:lpstr>
      <vt:lpstr>Posterama Text Black</vt:lpstr>
      <vt:lpstr>Posterama Text SemiBold</vt:lpstr>
      <vt:lpstr>Custom​​</vt:lpstr>
      <vt:lpstr>Custom​​</vt:lpstr>
      <vt:lpstr>Home Credit Default Risk</vt:lpstr>
      <vt:lpstr>Meet our team</vt:lpstr>
      <vt:lpstr>Agenda</vt:lpstr>
      <vt:lpstr>Introduction</vt:lpstr>
      <vt:lpstr>PowerPoint Presentation</vt:lpstr>
      <vt:lpstr>Data Cleaning &amp; Encoding</vt:lpstr>
      <vt:lpstr>Dealing with Outliers/ Anomalies</vt:lpstr>
      <vt:lpstr>Correlations</vt:lpstr>
      <vt:lpstr>PowerPoint Presentation</vt:lpstr>
      <vt:lpstr>Polynomial Features</vt:lpstr>
      <vt:lpstr>Credit Worthiness Variables </vt:lpstr>
      <vt:lpstr>PowerPoint Presentation</vt:lpstr>
      <vt:lpstr>Starting with the popular  LightGBM Model</vt:lpstr>
      <vt:lpstr>LightGBM Model</vt:lpstr>
      <vt:lpstr>Neural Network</vt:lpstr>
      <vt:lpstr>Comparison of different datasets</vt:lpstr>
      <vt:lpstr>Loss vs Learning Rate</vt:lpstr>
      <vt:lpstr>Accuracy vs Loss per epoch</vt:lpstr>
      <vt:lpstr>Performance of Neural Network </vt:lpstr>
      <vt:lpstr>NN Model performance on Kaggle</vt:lpstr>
      <vt:lpstr>Application</vt:lpstr>
      <vt:lpstr>Application</vt:lpstr>
      <vt:lpstr>Next Steps</vt:lpstr>
      <vt:lpstr>Thank you</vt:lpstr>
      <vt:lpstr>Pair Plot</vt:lpstr>
      <vt:lpstr>Missing Values in Data</vt:lpstr>
      <vt:lpstr>Correlation EXT_SOURCE &amp; TARGET</vt:lpstr>
      <vt:lpstr>Distribution of the income of clients</vt:lpstr>
      <vt:lpstr>Distribution of amount of loans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Harsha Vardhan</dc:creator>
  <cp:lastModifiedBy>suvra nanda</cp:lastModifiedBy>
  <cp:revision>37</cp:revision>
  <dcterms:created xsi:type="dcterms:W3CDTF">2023-10-09T06:39:42Z</dcterms:created>
  <dcterms:modified xsi:type="dcterms:W3CDTF">2023-10-17T19:38:31Z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